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notesSlides/notesSlide28.xml" ContentType="application/vnd.openxmlformats-officedocument.presentationml.notesSlid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30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8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s/slide29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1512" orient="horz"/>
        <p:guide pos="2371" orient="horz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 /><Relationship Id="rId38" Type="http://schemas.openxmlformats.org/officeDocument/2006/relationships/tableStyles" Target="tableStyles.xml" /><Relationship Id="rId39" Type="http://schemas.openxmlformats.org/officeDocument/2006/relationships/viewProps" Target="viewProps.xml" /><Relationship Id="rId40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2070938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547175538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240198695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688439047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668611378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277405273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255439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94664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67803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63325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75384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93264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00743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069611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475553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46391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05456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60042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5813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1623405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17690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49BC06-0698-BB03-2F02-D42C191FBD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14954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83774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19298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41309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47783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448627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5DBBA1-8FA0-ECFA-27CB-A5DE080F0CF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2005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21185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66708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B77041D-108F-6915-2010-024B8E5CFC1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91996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83842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15560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71FF3A-EAEF-126E-6BA4-AC99F0B899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5927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96497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19756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78410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93535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720792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585231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71122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739162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79320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05115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87812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31618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89608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551597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113334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64493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40963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40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543651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92793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7322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30625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008724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72F83AD-FF7E-E8D4-C649-0FD21B7894B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E9BB74-9BBC-E294-E13A-75AAC57DDD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79033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772834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016382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57811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462258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340100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55988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2125020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429940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550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474336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080237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2C707D-6D49-2050-FAC9-CBF6801EEF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1313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866850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973828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32620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938607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124419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17384-516E-B0A4-F5B1-5E8CE714C9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21531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98620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447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8563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858022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93226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8568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78177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00779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639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88600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39870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85640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87835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51975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785046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173872094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44326851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834643097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80010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81932200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70343508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47262736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7401560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6542041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789338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09054135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91981978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0136275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4837171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3077048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7395792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672322113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13946040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342754152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999777972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0813018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1952161150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67806031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21044750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82380734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40967314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45226643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76771941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86862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5261285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8320618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2039846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203820373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63745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88394541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24360784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11790899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8549481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2890226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7638131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562754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95248893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24634195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1883288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113941847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04244843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72525020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82051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6258287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34412816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75072385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5582224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02069420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06727565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072512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1802261509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1202107908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4042863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8364797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7936958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96591262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0186461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91318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751901667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jp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2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2071514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1325973831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335270271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1938039332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64732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</a:t>
            </a:r>
            <a:r>
              <a:rPr i="1"/>
              <a:t>sd </a:t>
            </a:r>
            <a:r>
              <a:rPr/>
              <a:t>cross-sections</a:t>
            </a:r>
            <a:endParaRPr/>
          </a:p>
        </p:txBody>
      </p:sp>
      <p:sp>
        <p:nvSpPr>
          <p:cNvPr id="186843919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837464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7967046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5839752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255547629" name=""/>
          <p:cNvGrpSpPr/>
          <p:nvPr/>
        </p:nvGrpSpPr>
        <p:grpSpPr bwMode="auto">
          <a:xfrm flipH="0" flipV="0">
            <a:off x="4350993" y="1454076"/>
            <a:ext cx="1622800" cy="1933013"/>
            <a:chOff x="0" y="0"/>
            <a:chExt cx="1622800" cy="1933013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2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5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5" y="160409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8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8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7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1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7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824460" name=""/>
          <p:cNvGrpSpPr/>
          <p:nvPr/>
        </p:nvGrpSpPr>
        <p:grpSpPr bwMode="auto">
          <a:xfrm flipH="0" flipV="0">
            <a:off x="4359497" y="3749605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6254643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DWBA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38317757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1275694823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04895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</a:t>
            </a:r>
            <a:r>
              <a:rPr i="1"/>
              <a:t>p </a:t>
            </a:r>
            <a:r>
              <a:rPr/>
              <a:t>cross-sections</a:t>
            </a:r>
            <a:endParaRPr/>
          </a:p>
        </p:txBody>
      </p:sp>
      <p:sp>
        <p:nvSpPr>
          <p:cNvPr id="47800879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0722056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415168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10600098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1930648382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35842567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050559244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90187129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160758541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10265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75434225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0424559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366548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sp>
        <p:nvSpPr>
          <p:cNvPr id="1438749260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8508284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1" y="1204632"/>
            <a:ext cx="5424659" cy="466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19903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6697011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1618532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3278006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ED0213-25DC-B393-8718-8AE13538CC91}" type="slidenum">
              <a:rPr lang="en-US"/>
              <a:t/>
            </a:fld>
            <a:endParaRPr lang="en-US"/>
          </a:p>
        </p:txBody>
      </p:sp>
      <p:sp>
        <p:nvSpPr>
          <p:cNvPr id="15649455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54654535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pic>
        <p:nvPicPr>
          <p:cNvPr id="10601919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749165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45683820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4810129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8008514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sp>
        <p:nvSpPr>
          <p:cNvPr id="726744290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984475028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380532910" name=""/>
          <p:cNvSpPr/>
          <p:nvPr/>
        </p:nvSpPr>
        <p:spPr bwMode="auto">
          <a:xfrm rot="0" flipH="0" flipV="0">
            <a:off x="554896" y="4799851"/>
            <a:ext cx="4059540" cy="1279338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6709631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385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93932709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244551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580418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91CE214-EF94-7124-C4A6-DBB9BF43E30B}" type="slidenum">
              <a:rPr lang="en-US"/>
              <a:t/>
            </a:fld>
            <a:endParaRPr lang="en-US"/>
          </a:p>
        </p:txBody>
      </p:sp>
      <p:sp>
        <p:nvSpPr>
          <p:cNvPr id="1048056149" name=""/>
          <p:cNvSpPr/>
          <p:nvPr/>
        </p:nvSpPr>
        <p:spPr bwMode="auto">
          <a:xfrm rot="0" flipH="0" flipV="0">
            <a:off x="554896" y="1495989"/>
            <a:ext cx="4059540" cy="1707022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615152656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833673595" name=""/>
          <p:cNvSpPr/>
          <p:nvPr/>
        </p:nvSpPr>
        <p:spPr bwMode="auto">
          <a:xfrm rot="0" flipH="0" flipV="0">
            <a:off x="554895" y="4799850"/>
            <a:ext cx="4059540" cy="127933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59068850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7" cy="4669258"/>
          </a:xfrm>
          <a:prstGeom prst="rect">
            <a:avLst/>
          </a:prstGeom>
        </p:spPr>
      </p:pic>
      <p:sp>
        <p:nvSpPr>
          <p:cNvPr id="533051314" name=""/>
          <p:cNvSpPr txBox="1"/>
          <p:nvPr/>
        </p:nvSpPr>
        <p:spPr bwMode="auto">
          <a:xfrm rot="0" flipH="0" flipV="0">
            <a:off x="7219417" y="2247301"/>
            <a:ext cx="3809989" cy="436732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238598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83797192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3767756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4023171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170F41-CBBA-9A5F-9C7D-ED3CC0B0D993}" type="slidenum">
              <a:rPr lang="en-US"/>
              <a:t/>
            </a:fld>
            <a:endParaRPr lang="en-US"/>
          </a:p>
        </p:txBody>
      </p:sp>
      <p:sp>
        <p:nvSpPr>
          <p:cNvPr id="2007089702" name=""/>
          <p:cNvSpPr/>
          <p:nvPr/>
        </p:nvSpPr>
        <p:spPr bwMode="auto">
          <a:xfrm rot="0" flipH="0" flipV="0">
            <a:off x="554895" y="1495989"/>
            <a:ext cx="4059540" cy="1707021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87420720" name=""/>
          <p:cNvSpPr/>
          <p:nvPr/>
        </p:nvSpPr>
        <p:spPr bwMode="auto">
          <a:xfrm rot="0" flipH="0" flipV="0">
            <a:off x="554895" y="3333747"/>
            <a:ext cx="4059540" cy="1298012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994750626" name=""/>
          <p:cNvSpPr/>
          <p:nvPr/>
        </p:nvSpPr>
        <p:spPr bwMode="auto">
          <a:xfrm rot="0" flipH="0" flipV="0">
            <a:off x="554895" y="4799849"/>
            <a:ext cx="4059540" cy="1279336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1" indent="-327931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4" indent="-305904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804641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6" cy="4669257"/>
          </a:xfrm>
          <a:prstGeom prst="rect">
            <a:avLst/>
          </a:prstGeom>
        </p:spPr>
      </p:pic>
      <p:sp>
        <p:nvSpPr>
          <p:cNvPr id="762243787" name=""/>
          <p:cNvSpPr txBox="1"/>
          <p:nvPr/>
        </p:nvSpPr>
        <p:spPr bwMode="auto">
          <a:xfrm rot="0" flipH="0" flipV="0">
            <a:off x="7219417" y="2247300"/>
            <a:ext cx="3810348" cy="436732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932945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SO gap</a:t>
            </a:r>
            <a:endParaRPr/>
          </a:p>
        </p:txBody>
      </p:sp>
      <p:sp>
        <p:nvSpPr>
          <p:cNvPr id="154106156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1440578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047653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B44EB8-8E67-2313-D7BD-09D174FAFC64}" type="slidenum">
              <a:rPr lang="en-US"/>
              <a:t/>
            </a:fld>
            <a:endParaRPr lang="en-US"/>
          </a:p>
        </p:txBody>
      </p:sp>
      <p:sp>
        <p:nvSpPr>
          <p:cNvPr id="796830903" name=""/>
          <p:cNvSpPr/>
          <p:nvPr/>
        </p:nvSpPr>
        <p:spPr bwMode="auto">
          <a:xfrm rot="0" flipH="0" flipV="0">
            <a:off x="838197" y="1487248"/>
            <a:ext cx="3981287" cy="1421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Gap =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0p1/2</a:t>
            </a: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 -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0p3/2</a:t>
            </a:r>
            <a:endParaRPr sz="2000" b="1" baseline="-25000">
              <a:solidFill>
                <a:srgbClr val="7030A0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chemeClr val="accent2"/>
                </a:solidFill>
                <a:latin typeface="Roobert"/>
                <a:cs typeface="Roobert"/>
              </a:rPr>
              <a:t>Exp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40 % reduction wrt </a:t>
            </a:r>
            <a:r>
              <a:rPr sz="2000" baseline="30000">
                <a:solidFill>
                  <a:schemeClr val="tx1"/>
                </a:solidFill>
                <a:latin typeface="Roobert"/>
                <a:cs typeface="Roobert"/>
              </a:rPr>
              <a:t>16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O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rgbClr val="FA5555"/>
                </a:solidFill>
                <a:latin typeface="Roobert"/>
                <a:cs typeface="Roobert"/>
              </a:rPr>
              <a:t>Theo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~ 30% quenching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grpSp>
        <p:nvGrpSpPr>
          <p:cNvPr id="554241080" name=""/>
          <p:cNvGrpSpPr/>
          <p:nvPr/>
        </p:nvGrpSpPr>
        <p:grpSpPr bwMode="auto">
          <a:xfrm>
            <a:off x="6159467" y="1456764"/>
            <a:ext cx="4902260" cy="3912720"/>
            <a:chOff x="0" y="0"/>
            <a:chExt cx="4902260" cy="3912720"/>
          </a:xfrm>
        </p:grpSpPr>
        <p:pic>
          <p:nvPicPr>
            <p:cNvPr id="152700630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4902260" cy="3912720"/>
            </a:xfrm>
            <a:prstGeom prst="rect">
              <a:avLst/>
            </a:prstGeom>
          </p:spPr>
        </p:pic>
        <p:sp>
          <p:nvSpPr>
            <p:cNvPr id="1983950377" name=""/>
            <p:cNvSpPr txBox="1"/>
            <p:nvPr/>
          </p:nvSpPr>
          <p:spPr bwMode="auto">
            <a:xfrm rot="0" flipH="0" flipV="0">
              <a:off x="3114354" y="252132"/>
              <a:ext cx="1542608" cy="39659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2000" b="1">
                  <a:latin typeface="Roobert"/>
                  <a:ea typeface="Roobert"/>
                  <a:cs typeface="Roobert"/>
                </a:rPr>
                <a:t>Preliminary</a:t>
              </a:r>
              <a:endParaRPr sz="2000" b="1">
                <a:latin typeface="Roobert"/>
                <a:cs typeface="Roobert"/>
              </a:endParaRPr>
            </a:p>
          </p:txBody>
        </p:sp>
      </p:grpSp>
      <p:sp>
        <p:nvSpPr>
          <p:cNvPr id="63374994" name=""/>
          <p:cNvSpPr/>
          <p:nvPr/>
        </p:nvSpPr>
        <p:spPr bwMode="auto">
          <a:xfrm rot="0" flipH="0" flipV="0">
            <a:off x="838197" y="4258888"/>
            <a:ext cx="3981286" cy="1176617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rgbClr val="FA5555"/>
                </a:solidFill>
                <a:latin typeface="Roobert"/>
                <a:ea typeface="Roobert"/>
                <a:cs typeface="Roobert"/>
              </a:rPr>
              <a:t>Theoretical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predictions needed for 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18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before drawing any final conclusions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758020070" name=""/>
          <p:cNvSpPr/>
          <p:nvPr/>
        </p:nvSpPr>
        <p:spPr bwMode="auto">
          <a:xfrm rot="0" flipH="0" flipV="0">
            <a:off x="838197" y="3128308"/>
            <a:ext cx="3981284" cy="952499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1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also plays a major roles in SO evolution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!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68258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5629943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908139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308827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643474610" name=""/>
          <p:cNvSpPr/>
          <p:nvPr/>
        </p:nvSpPr>
        <p:spPr bwMode="auto">
          <a:xfrm rot="0" flipH="0" flipV="0">
            <a:off x="2933160" y="1484776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way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665255641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817617630" name=""/>
          <p:cNvSpPr/>
          <p:nvPr/>
        </p:nvSpPr>
        <p:spPr bwMode="auto">
          <a:xfrm rot="0" flipH="0" flipV="0">
            <a:off x="2914484" y="3750796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reproduces measured centroids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659383967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40% exp. reduction of N = 6 SO gap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/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16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3116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9996768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0967068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7053744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16920379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1325750241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158990690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1666313121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1351365694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1306359089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978389719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1791119387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1840665681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104691932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1937403403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88991205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1972515696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1773310852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464021990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1154651943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457123187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27437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605770069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23865264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7279439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117766125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29932360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1658979936" name=""/>
          <p:cNvSpPr txBox="1"/>
          <p:nvPr/>
        </p:nvSpPr>
        <p:spPr bwMode="auto">
          <a:xfrm rot="0" flipH="0" flipV="0">
            <a:off x="6586317" y="2579009"/>
            <a:ext cx="4629923" cy="170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</a:t>
            </a:r>
            <a:r>
              <a:rPr sz="2200" b="1">
                <a:latin typeface="Roobert"/>
                <a:ea typeface="Roobert"/>
                <a:cs typeface="Roobert"/>
              </a:rPr>
              <a:t>surface </a:t>
            </a:r>
            <a:r>
              <a:rPr sz="2200">
                <a:latin typeface="Roobert"/>
                <a:ea typeface="Roobert"/>
                <a:cs typeface="Roobert"/>
              </a:rPr>
              <a:t>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103069721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35916" y="3495622"/>
            <a:ext cx="2564744" cy="455579"/>
          </a:xfrm>
          <a:prstGeom prst="rect">
            <a:avLst/>
          </a:prstGeom>
        </p:spPr>
      </p:pic>
      <p:sp>
        <p:nvSpPr>
          <p:cNvPr id="1270461216" name=""/>
          <p:cNvSpPr/>
          <p:nvPr/>
        </p:nvSpPr>
        <p:spPr bwMode="auto">
          <a:xfrm rot="0" flipH="0" flipV="0">
            <a:off x="6783101" y="4286249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Affected by many phenomena as </a:t>
            </a:r>
            <a:r>
              <a:rPr lang="en-GB" sz="22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drip-lines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are approached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908610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610812793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15416439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7540366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189751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6888911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098069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20756797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92613676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8148557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2072029864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240000011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99254271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795154295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89590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728265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7360245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16156653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17031667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2784996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1162788594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473028740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596384494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22634534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1664377854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09661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6714868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1382771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1781591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54911658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297146736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208526809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559743663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382874614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567579047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02317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89587495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3437458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2705901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130928854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algorithms to identify binary reactions. Then standard procedures apply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053073522" name=""/>
          <p:cNvSpPr txBox="1"/>
          <p:nvPr/>
        </p:nvSpPr>
        <p:spPr bwMode="auto">
          <a:xfrm rot="0" flipH="0" flipV="0">
            <a:off x="837670" y="2119777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1323616691" name=""/>
          <p:cNvSpPr txBox="1"/>
          <p:nvPr/>
        </p:nvSpPr>
        <p:spPr bwMode="auto">
          <a:xfrm rot="0" flipH="0" flipV="0">
            <a:off x="6248023" y="2119777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456988965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  <p:pic>
        <p:nvPicPr>
          <p:cNvPr id="32842324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24822" y="2963936"/>
            <a:ext cx="3309662" cy="3003459"/>
          </a:xfrm>
          <a:prstGeom prst="rect">
            <a:avLst/>
          </a:prstGeom>
        </p:spPr>
      </p:pic>
      <p:pic>
        <p:nvPicPr>
          <p:cNvPr id="33042904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672438" y="2963936"/>
            <a:ext cx="2801531" cy="279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162430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(d,</a:t>
            </a:r>
            <a:r>
              <a:rPr baseline="30000"/>
              <a:t>3</a:t>
            </a:r>
            <a:r>
              <a:rPr/>
              <a:t>He) comparison</a:t>
            </a:r>
            <a:endParaRPr/>
          </a:p>
        </p:txBody>
      </p:sp>
      <p:sp>
        <p:nvSpPr>
          <p:cNvPr id="105862344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0280511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1068183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0495D76-3104-9561-60A7-A167AEE6455A}" type="slidenum">
              <a:rPr lang="en-US"/>
              <a:t/>
            </a:fld>
            <a:endParaRPr lang="en-US"/>
          </a:p>
        </p:txBody>
      </p:sp>
      <p:pic>
        <p:nvPicPr>
          <p:cNvPr id="5894296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016065" y="1316688"/>
            <a:ext cx="5594532" cy="3663199"/>
          </a:xfrm>
          <a:prstGeom prst="rect">
            <a:avLst/>
          </a:prstGeom>
        </p:spPr>
      </p:pic>
      <p:sp>
        <p:nvSpPr>
          <p:cNvPr id="1158478636" name=""/>
          <p:cNvSpPr txBox="1"/>
          <p:nvPr/>
        </p:nvSpPr>
        <p:spPr bwMode="auto">
          <a:xfrm rot="0" flipH="0" flipV="0">
            <a:off x="1205588" y="5313455"/>
            <a:ext cx="7890492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Binding energy difference of ~ 11 MeV considered.</a:t>
            </a:r>
            <a:endParaRPr sz="22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6548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SFO-tls adaptations</a:t>
            </a:r>
            <a:endParaRPr/>
          </a:p>
        </p:txBody>
      </p:sp>
      <p:sp>
        <p:nvSpPr>
          <p:cNvPr id="3048256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649912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8777202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6120D76-9B26-59BB-DBA4-8F82BB246048}" type="slidenum">
              <a:rPr lang="en-US"/>
              <a:t/>
            </a:fld>
            <a:endParaRPr lang="en-US"/>
          </a:p>
        </p:txBody>
      </p:sp>
      <p:pic>
        <p:nvPicPr>
          <p:cNvPr id="12093483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512674" y="1316688"/>
            <a:ext cx="6025698" cy="4306576"/>
          </a:xfrm>
          <a:prstGeom prst="rect">
            <a:avLst/>
          </a:prstGeom>
        </p:spPr>
      </p:pic>
      <p:sp>
        <p:nvSpPr>
          <p:cNvPr id="379648966" name=""/>
          <p:cNvSpPr txBox="1"/>
          <p:nvPr/>
        </p:nvSpPr>
        <p:spPr bwMode="auto">
          <a:xfrm rot="0" flipH="0" flipV="0">
            <a:off x="838197" y="2054945"/>
            <a:ext cx="4674477" cy="230007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b="1">
                <a:latin typeface="Roobert"/>
                <a:ea typeface="Roobert"/>
                <a:cs typeface="Roobert"/>
              </a:rPr>
              <a:t>SFO-tls</a:t>
            </a:r>
            <a:r>
              <a:rPr>
                <a:latin typeface="Roobert"/>
                <a:ea typeface="Roobert"/>
                <a:cs typeface="Roobert"/>
              </a:rPr>
              <a:t>: Original interaction </a:t>
            </a:r>
            <a:r>
              <a:rPr i="1">
                <a:latin typeface="Roobert"/>
                <a:ea typeface="Roobert"/>
                <a:cs typeface="Roobert"/>
              </a:rPr>
              <a:t>PRC 78 (2008)</a:t>
            </a:r>
            <a:endParaRPr i="1">
              <a:latin typeface="Roobert"/>
              <a:cs typeface="Roobert"/>
            </a:endParaRPr>
          </a:p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b="1" i="0">
                <a:latin typeface="Roobert"/>
                <a:ea typeface="Roobert"/>
                <a:cs typeface="Roobert"/>
              </a:rPr>
              <a:t>Mod SFO-tls</a:t>
            </a:r>
            <a:r>
              <a:rPr i="0">
                <a:latin typeface="Roobert"/>
                <a:ea typeface="Roobert"/>
                <a:cs typeface="Roobert"/>
              </a:rPr>
              <a:t>: Monopole p-sd and sd-sd matrix el. were lowered by -0.375 MeV in T=0 channel and -0.125 MeV in T=1.</a:t>
            </a:r>
            <a:endParaRPr i="0">
              <a:latin typeface="Roobert"/>
              <a:cs typeface="Roobert"/>
            </a:endParaRPr>
          </a:p>
          <a:p>
            <a:pPr marL="283879" indent="-283879" algn="l">
              <a:lnSpc>
                <a:spcPct val="114999"/>
              </a:lnSpc>
              <a:buFont typeface="Arial"/>
              <a:buChar char="•"/>
              <a:defRPr/>
            </a:pPr>
            <a:r>
              <a:rPr b="1" i="0">
                <a:latin typeface="Roobert"/>
                <a:ea typeface="Roobert"/>
                <a:cs typeface="Roobert"/>
              </a:rPr>
              <a:t>Mod2 SFO-tls</a:t>
            </a:r>
            <a:r>
              <a:rPr i="0">
                <a:latin typeface="Roobert"/>
                <a:ea typeface="Roobert"/>
                <a:cs typeface="Roobert"/>
              </a:rPr>
              <a:t>: Same but reducing the N=6 gap by 1.5 MeV</a:t>
            </a:r>
            <a:endParaRPr i="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390187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161758072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7535956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7041883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14256518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1281569671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830066334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3.79(19)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4.34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0.5 MeV difference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cxnSp>
        <p:nvCxnSpPr>
          <p:cNvPr id="834305914" name=""/>
          <p:cNvCxnSpPr/>
          <p:nvPr/>
        </p:nvCxnSpPr>
        <p:spPr bwMode="auto">
          <a:xfrm flipH="0" flipV="0">
            <a:off x="8778895" y="3570188"/>
            <a:ext cx="2119780" cy="473265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597911" name=""/>
          <p:cNvCxnSpPr/>
          <p:nvPr/>
        </p:nvCxnSpPr>
        <p:spPr bwMode="auto">
          <a:xfrm flipH="0" flipV="0">
            <a:off x="8778895" y="3570188"/>
            <a:ext cx="2371912" cy="342527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ys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1308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79507321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35241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929815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18172184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701594098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928350878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14289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9201953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109691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7692872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73369990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175148621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503618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38165414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966951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66080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0EE85F-E144-C892-455B-1497A2120E65}" type="slidenum">
              <a:rPr lang="en-US"/>
              <a:t/>
            </a:fld>
            <a:endParaRPr lang="en-US"/>
          </a:p>
        </p:txBody>
      </p:sp>
      <p:sp>
        <p:nvSpPr>
          <p:cNvPr id="72711567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One of the possible causes could be the </a:t>
            </a:r>
            <a:r>
              <a:rPr b="1"/>
              <a:t>tensor force.</a:t>
            </a:r>
            <a:endParaRPr b="1"/>
          </a:p>
        </p:txBody>
      </p:sp>
      <p:sp>
        <p:nvSpPr>
          <p:cNvPr id="95778328" name=""/>
          <p:cNvSpPr/>
          <p:nvPr/>
        </p:nvSpPr>
        <p:spPr bwMode="auto">
          <a:xfrm rot="0" flipH="0" flipV="0">
            <a:off x="514555" y="2185146"/>
            <a:ext cx="5285443" cy="2259853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729526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84310" y="3314601"/>
            <a:ext cx="3015199" cy="228794"/>
          </a:xfrm>
          <a:prstGeom prst="rect">
            <a:avLst/>
          </a:prstGeom>
        </p:spPr>
      </p:pic>
      <p:pic>
        <p:nvPicPr>
          <p:cNvPr id="1716956535" name=""/>
          <p:cNvPicPr>
            <a:picLocks noChangeAspect="1"/>
          </p:cNvPicPr>
          <p:nvPr/>
        </p:nvPicPr>
        <p:blipFill>
          <a:blip r:embed="rId4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556797390" name=""/>
          <p:cNvSpPr txBox="1"/>
          <p:nvPr/>
        </p:nvSpPr>
        <p:spPr bwMode="auto">
          <a:xfrm rot="0" flipH="0" flipV="0">
            <a:off x="838197" y="1825210"/>
            <a:ext cx="427771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07662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572862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434418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417590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174298731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484158959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512320" name=""/>
          <p:cNvSpPr/>
          <p:nvPr/>
        </p:nvSpPr>
        <p:spPr bwMode="auto">
          <a:xfrm rot="0" flipH="0" flipV="0">
            <a:off x="514555" y="2185146"/>
            <a:ext cx="5285442" cy="2259852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4709513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9863202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1247928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924023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76B9F3-0F90-4644-0B72-54514AC63CF0}" type="slidenum">
              <a:rPr lang="en-US"/>
              <a:t/>
            </a:fld>
            <a:endParaRPr lang="en-US"/>
          </a:p>
        </p:txBody>
      </p:sp>
      <p:sp>
        <p:nvSpPr>
          <p:cNvPr id="212296521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One of the possible causes could be the </a:t>
            </a:r>
            <a:r>
              <a:rPr b="1"/>
              <a:t>tensor force. </a:t>
            </a:r>
            <a:endParaRPr b="1"/>
          </a:p>
        </p:txBody>
      </p:sp>
      <p:pic>
        <p:nvPicPr>
          <p:cNvPr id="2079170309" name=""/>
          <p:cNvPicPr>
            <a:picLocks noChangeAspect="1"/>
          </p:cNvPicPr>
          <p:nvPr/>
        </p:nvPicPr>
        <p:blipFill>
          <a:blip r:embed="rId3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727974821" name=""/>
          <p:cNvSpPr/>
          <p:nvPr/>
        </p:nvSpPr>
        <p:spPr bwMode="auto">
          <a:xfrm rot="0" flipH="0" flipV="0">
            <a:off x="1284437" y="4625669"/>
            <a:ext cx="3315072" cy="118595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pic>
        <p:nvPicPr>
          <p:cNvPr id="32097606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5507" y="4034112"/>
            <a:ext cx="2933535" cy="2121172"/>
          </a:xfrm>
          <a:prstGeom prst="rect">
            <a:avLst/>
          </a:prstGeom>
        </p:spPr>
      </p:pic>
      <p:pic>
        <p:nvPicPr>
          <p:cNvPr id="51538382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84310" y="3315072"/>
            <a:ext cx="3015199" cy="228794"/>
          </a:xfrm>
          <a:prstGeom prst="rect">
            <a:avLst/>
          </a:prstGeom>
        </p:spPr>
      </p:pic>
      <p:sp>
        <p:nvSpPr>
          <p:cNvPr id="1942562826" name=""/>
          <p:cNvSpPr txBox="1"/>
          <p:nvPr/>
        </p:nvSpPr>
        <p:spPr bwMode="auto">
          <a:xfrm rot="0" flipH="0" flipV="0">
            <a:off x="838197" y="1825209"/>
            <a:ext cx="427807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77599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40690768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3502280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655957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147128070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883864157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9205323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1058211625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531825358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1656096317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  <p:grpSp>
        <p:nvGrpSpPr>
          <p:cNvPr id="742591215" name=""/>
          <p:cNvGrpSpPr/>
          <p:nvPr/>
        </p:nvGrpSpPr>
        <p:grpSpPr bwMode="auto">
          <a:xfrm>
            <a:off x="4146243" y="4029054"/>
            <a:ext cx="714384" cy="681687"/>
            <a:chOff x="0" y="0"/>
            <a:chExt cx="714384" cy="681687"/>
          </a:xfrm>
        </p:grpSpPr>
        <p:sp>
          <p:nvSpPr>
            <p:cNvPr id="1591260511" name=""/>
            <p:cNvSpPr/>
            <p:nvPr/>
          </p:nvSpPr>
          <p:spPr bwMode="auto">
            <a:xfrm rot="10799952" flipH="0" flipV="0">
              <a:off x="473702" y="0"/>
              <a:ext cx="101119" cy="681687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36833773" name=""/>
            <p:cNvSpPr txBox="1"/>
            <p:nvPr/>
          </p:nvSpPr>
          <p:spPr bwMode="auto">
            <a:xfrm rot="0" flipH="0" flipV="0">
              <a:off x="0" y="156820"/>
              <a:ext cx="714384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643198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62533091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9367107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5996500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97530570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1657301180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497801079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1570683902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18422139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1283367397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19551557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606749395" name=""/>
          <p:cNvSpPr txBox="1"/>
          <p:nvPr/>
        </p:nvSpPr>
        <p:spPr bwMode="auto">
          <a:xfrm rot="0" flipH="0" flipV="0">
            <a:off x="7507262" y="4267425"/>
            <a:ext cx="82284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400">
                <a:latin typeface="Roobert"/>
                <a:ea typeface="Roobert"/>
                <a:cs typeface="Roobert"/>
              </a:rPr>
              <a:t>N = 6</a:t>
            </a:r>
            <a:endParaRPr sz="14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78816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77929114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493279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301434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1529773227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40283726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3355275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81390986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2036763832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2138664267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400571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66649843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482865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0272952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sp>
        <p:nvSpPr>
          <p:cNvPr id="1128649542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841655167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47006265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2" y="1114998"/>
            <a:ext cx="9469926" cy="371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625018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33017145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476768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8136902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sp>
        <p:nvSpPr>
          <p:cNvPr id="980567696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093617943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96306351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1" y="1114998"/>
            <a:ext cx="9469926" cy="3716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30</Slides>
  <Notes>30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54</cp:revision>
  <dcterms:created xsi:type="dcterms:W3CDTF">2019-11-20T15:01:32Z</dcterms:created>
  <dcterms:modified xsi:type="dcterms:W3CDTF">2025-09-15T08:03:07Z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